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uQHD5ypltYjlYUznB7d3unXEM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0E531D-0B65-49CA-991A-2F4B5397FACD}">
  <a:tblStyle styleId="{F00E531D-0B65-49CA-991A-2F4B5397FAC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324626"/>
            <a:ext cx="9144000" cy="2830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Early Career Researchers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Brazilian Team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36660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000"/>
              <a:buNone/>
            </a:pP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Beatriz Kalichman, Cecília Guida, Marina dos Reis, Nayara Portilho Lima, Stephanie Pereira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Workshop HERA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Palestine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2022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4000"/>
              <a:buFont typeface="Arial"/>
              <a:buNone/>
            </a:pPr>
            <a:r>
              <a:rPr lang="en-GB" sz="4000" b="0" i="0" u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What we want to do next and what support we need</a:t>
            </a:r>
            <a:endParaRPr sz="4000">
              <a:solidFill>
                <a:srgbClr val="0099CC"/>
              </a:solidFill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10"/>
          <p:cNvGrpSpPr/>
          <p:nvPr/>
        </p:nvGrpSpPr>
        <p:grpSpPr>
          <a:xfrm>
            <a:off x="5285232" y="868049"/>
            <a:ext cx="6263640" cy="5121901"/>
            <a:chOff x="0" y="145673"/>
            <a:chExt cx="6263640" cy="5121901"/>
          </a:xfrm>
        </p:grpSpPr>
        <p:sp>
          <p:nvSpPr>
            <p:cNvPr id="210" name="Google Shape;210;p10"/>
            <p:cNvSpPr/>
            <p:nvPr/>
          </p:nvSpPr>
          <p:spPr>
            <a:xfrm>
              <a:off x="0" y="145673"/>
              <a:ext cx="6263640" cy="16497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80532" y="226205"/>
              <a:ext cx="6102576" cy="148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GB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Progress in our academic qualification. For that we need: funding and protected time</a:t>
              </a:r>
              <a:endPara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0" y="1881773"/>
              <a:ext cx="6263640" cy="1649700"/>
            </a:xfrm>
            <a:prstGeom prst="roundRect">
              <a:avLst>
                <a:gd name="adj" fmla="val 1666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80532" y="1962305"/>
              <a:ext cx="6102576" cy="148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GB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Continue doing research. For that we need:  financing </a:t>
              </a:r>
              <a:endPara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0" y="3617874"/>
              <a:ext cx="6263640" cy="164970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80532" y="3698406"/>
              <a:ext cx="6102576" cy="148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GB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Placements in academia and services. For that we need:  public policies and a new government that invests in education and health</a:t>
              </a:r>
              <a:endPara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/>
          <p:nvPr/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1293026" y="713195"/>
            <a:ext cx="9605948" cy="231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pic>
        <p:nvPicPr>
          <p:cNvPr id="222" name="Google Shape;222;p23" descr="Aperto de m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6089" y="4805363"/>
            <a:ext cx="1179824" cy="11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50500" cy="12777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we are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2" descr="Mulher com cabelo escur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75" y="1468221"/>
            <a:ext cx="1026112" cy="13683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27674" y="1690700"/>
            <a:ext cx="434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Beatriz, 30, Public Policy Management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Master in 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Urban Planning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In HERA since 2019, 40h/week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219150" y="2195900"/>
            <a:ext cx="338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Cecília, 31, Psychologist 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In HERA since 2017, 35h/week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327675" y="3653400"/>
            <a:ext cx="4144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Marina, 29, Psychologist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Multidisciplinary Residency in PHC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In HERA since 2020, 40h/week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823100" y="4424175"/>
            <a:ext cx="377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Nayara, 32, Psychologist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Multidisciplinary Residency in PHC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Master Student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In HERA since 2019, 28h/week 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327675" y="5158900"/>
            <a:ext cx="4144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Stephanie, 30, Nurse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Multidisciplinary Residency in PHC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Master in Preventive Medicine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PhD Student</a:t>
            </a: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In HERA since 2017, 40h/week 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1600" y="1854475"/>
            <a:ext cx="1203449" cy="160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1600" y="4337425"/>
            <a:ext cx="1203450" cy="14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1575" y="5259927"/>
            <a:ext cx="1026100" cy="136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575" y="3431025"/>
            <a:ext cx="1026101" cy="136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3"/>
          <p:cNvGraphicFramePr/>
          <p:nvPr/>
        </p:nvGraphicFramePr>
        <p:xfrm>
          <a:off x="2202398" y="16134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{F00E531D-0B65-49CA-991A-2F4B5397FACD}</a:tableStyleId>
              </a:tblPr>
              <a:tblGrid>
                <a:gridCol w="24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Revision and adaptation of qualitative topic guides, PIM and questionnaires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Qualitative interviews with local managers and providers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Longitudinal follow up with women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Cost extension interviews with managers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Audio checking, disidentification and editing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Coding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Field observation and field notes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Administering questionnaires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Writing of reports and papers</a:t>
                      </a:r>
                      <a:endParaRPr sz="1400" u="none" strike="noStrike" cap="none"/>
                    </a:p>
                  </a:txBody>
                  <a:tcPr marL="20775" marR="20775" marT="13850" marB="13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/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0775" marR="20775" marT="13850" marB="138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6" name="Google Shape;106;p3"/>
          <p:cNvSpPr/>
          <p:nvPr/>
        </p:nvSpPr>
        <p:spPr>
          <a:xfrm>
            <a:off x="-176259" y="0"/>
            <a:ext cx="2308194" cy="6858000"/>
          </a:xfrm>
          <a:prstGeom prst="rect">
            <a:avLst/>
          </a:prstGeom>
          <a:solidFill>
            <a:srgbClr val="E1EFD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004302" y="142875"/>
            <a:ext cx="7816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Data production and analysis</a:t>
            </a:r>
            <a:endParaRPr sz="1800" b="1" i="0" u="none" strike="noStrike" cap="non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" name="Google Shape;108;p3"/>
          <p:cNvCxnSpPr/>
          <p:nvPr/>
        </p:nvCxnSpPr>
        <p:spPr>
          <a:xfrm>
            <a:off x="3004302" y="581025"/>
            <a:ext cx="918769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p3" descr="Mulher com cabelo escur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8575" y="609263"/>
            <a:ext cx="680226" cy="9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 rot="-5400000">
            <a:off x="-1356062" y="2873543"/>
            <a:ext cx="56007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599BD5"/>
                </a:solidFill>
                <a:latin typeface="Roboto"/>
                <a:ea typeface="Roboto"/>
                <a:cs typeface="Roboto"/>
                <a:sym typeface="Roboto"/>
              </a:rPr>
              <a:t>What we do</a:t>
            </a:r>
            <a:endParaRPr sz="6000" b="0" i="0" u="none" strike="noStrike" cap="none">
              <a:solidFill>
                <a:srgbClr val="599B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4250" y="608433"/>
            <a:ext cx="680226" cy="90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0122" y="643750"/>
            <a:ext cx="744277" cy="90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48375" y="643750"/>
            <a:ext cx="680225" cy="90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72176" y="609325"/>
            <a:ext cx="680225" cy="9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4"/>
          <p:cNvGraphicFramePr/>
          <p:nvPr/>
        </p:nvGraphicFramePr>
        <p:xfrm>
          <a:off x="2598175" y="26462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{F00E531D-0B65-49CA-991A-2F4B5397FACD}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Training sessions (training of the trainers and general training) 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Adaptation of the intervention 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F</a:t>
                      </a: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ollow up of the clinics and support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</a:rPr>
                        <a:t>Supervision sessions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0" name="Google Shape;120;p4"/>
          <p:cNvSpPr/>
          <p:nvPr/>
        </p:nvSpPr>
        <p:spPr>
          <a:xfrm>
            <a:off x="-176259" y="0"/>
            <a:ext cx="2308200" cy="6858000"/>
          </a:xfrm>
          <a:prstGeom prst="rect">
            <a:avLst/>
          </a:prstGeom>
          <a:solidFill>
            <a:srgbClr val="E1EFD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004302" y="1136075"/>
            <a:ext cx="78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Implementing the intervention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4"/>
          <p:cNvCxnSpPr/>
          <p:nvPr/>
        </p:nvCxnSpPr>
        <p:spPr>
          <a:xfrm>
            <a:off x="3004302" y="1505250"/>
            <a:ext cx="91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4"/>
          <p:cNvSpPr txBox="1"/>
          <p:nvPr/>
        </p:nvSpPr>
        <p:spPr>
          <a:xfrm rot="-5400000">
            <a:off x="-1356062" y="2873543"/>
            <a:ext cx="56007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599BD5"/>
                </a:solidFill>
                <a:latin typeface="Roboto"/>
                <a:ea typeface="Roboto"/>
                <a:cs typeface="Roboto"/>
                <a:sym typeface="Roboto"/>
              </a:rPr>
              <a:t>What we do</a:t>
            </a:r>
            <a:endParaRPr sz="6000" b="0" i="0" u="none" strike="noStrike" cap="none">
              <a:solidFill>
                <a:srgbClr val="599B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4" descr="Mulher com cabelo escur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2975" y="1622263"/>
            <a:ext cx="680226" cy="9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1525" y="1621858"/>
            <a:ext cx="680226" cy="90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0822" y="1622350"/>
            <a:ext cx="744277" cy="90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9825" y="1622350"/>
            <a:ext cx="680225" cy="90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6176" y="1622338"/>
            <a:ext cx="680225" cy="9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5"/>
          <p:cNvGraphicFramePr/>
          <p:nvPr/>
        </p:nvGraphicFramePr>
        <p:xfrm>
          <a:off x="2514525" y="18229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{F00E531D-0B65-49CA-991A-2F4B5397FACD}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Weekly meetings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Bi-weekly supervision meeting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International monthly meeting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Multi Agency network meeting 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Interlocution with stakeholders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Confad (who did it and who does it currently)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 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B0F0"/>
                          </a:solidFill>
                        </a:rPr>
                        <a:t>(2019)</a:t>
                      </a:r>
                      <a:endParaRPr sz="12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B0F0"/>
                          </a:solidFill>
                        </a:rPr>
                        <a:t>(2014-2016/ 2017-2019)</a:t>
                      </a:r>
                      <a:endParaRPr sz="12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Project management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4" name="Google Shape;134;p5"/>
          <p:cNvSpPr/>
          <p:nvPr/>
        </p:nvSpPr>
        <p:spPr>
          <a:xfrm>
            <a:off x="-176259" y="0"/>
            <a:ext cx="2308194" cy="6858000"/>
          </a:xfrm>
          <a:prstGeom prst="rect">
            <a:avLst/>
          </a:prstGeom>
          <a:solidFill>
            <a:srgbClr val="E1EFD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5"/>
          <p:cNvCxnSpPr/>
          <p:nvPr/>
        </p:nvCxnSpPr>
        <p:spPr>
          <a:xfrm>
            <a:off x="3004302" y="581025"/>
            <a:ext cx="918769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5"/>
          <p:cNvSpPr txBox="1"/>
          <p:nvPr/>
        </p:nvSpPr>
        <p:spPr>
          <a:xfrm>
            <a:off x="3004302" y="142875"/>
            <a:ext cx="7816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Strengthening the group and the intervention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-5400000">
            <a:off x="-1356062" y="2873543"/>
            <a:ext cx="56007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599BD5"/>
                </a:solidFill>
                <a:latin typeface="Roboto"/>
                <a:ea typeface="Roboto"/>
                <a:cs typeface="Roboto"/>
                <a:sym typeface="Roboto"/>
              </a:rPr>
              <a:t>What we do</a:t>
            </a:r>
            <a:endParaRPr sz="6000" b="0" i="0" u="none" strike="noStrike" cap="none">
              <a:solidFill>
                <a:srgbClr val="599B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8" name="Google Shape;138;p5" descr="Mulher com cabelo escur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325" y="748438"/>
            <a:ext cx="680226" cy="9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375" y="748033"/>
            <a:ext cx="680226" cy="90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1497" y="796150"/>
            <a:ext cx="744277" cy="90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3050" y="796150"/>
            <a:ext cx="680225" cy="90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64438" y="796138"/>
            <a:ext cx="680225" cy="9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/>
        </p:nvSpPr>
        <p:spPr>
          <a:xfrm>
            <a:off x="2870352" y="961825"/>
            <a:ext cx="78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Capacity Strengthening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p6"/>
          <p:cNvGraphicFramePr/>
          <p:nvPr/>
        </p:nvGraphicFramePr>
        <p:xfrm>
          <a:off x="2679027" y="24079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{F00E531D-0B65-49CA-991A-2F4B5397FACD}</a:tableStyleId>
              </a:tblPr>
              <a:tblGrid>
                <a:gridCol w="153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Workshop and short courses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Post graduation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English classes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222222"/>
                          </a:solidFill>
                        </a:rPr>
                        <a:t>HERA</a:t>
                      </a: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 workshops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400" u="none" strike="noStrike" cap="none"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ECR meetings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222222"/>
                          </a:solidFill>
                        </a:rPr>
                        <a:t>ECR Joint training lead</a:t>
                      </a:r>
                      <a:endParaRPr sz="1400" u="none" strike="noStrike" cap="none"/>
                    </a:p>
                  </a:txBody>
                  <a:tcPr marL="22850" marR="22850" marT="15250" marB="152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B0F0"/>
                          </a:solidFill>
                        </a:rPr>
                        <a:t>X</a:t>
                      </a: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B0F0"/>
                        </a:solidFill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9" name="Google Shape;149;p6"/>
          <p:cNvSpPr/>
          <p:nvPr/>
        </p:nvSpPr>
        <p:spPr>
          <a:xfrm>
            <a:off x="-50286" y="-24884"/>
            <a:ext cx="2308194" cy="6858000"/>
          </a:xfrm>
          <a:prstGeom prst="rect">
            <a:avLst/>
          </a:prstGeom>
          <a:solidFill>
            <a:srgbClr val="E1EFD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6"/>
          <p:cNvCxnSpPr/>
          <p:nvPr/>
        </p:nvCxnSpPr>
        <p:spPr>
          <a:xfrm>
            <a:off x="2870352" y="1331125"/>
            <a:ext cx="91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/>
          <p:cNvSpPr txBox="1"/>
          <p:nvPr/>
        </p:nvSpPr>
        <p:spPr>
          <a:xfrm rot="-5400000">
            <a:off x="-1356062" y="2873543"/>
            <a:ext cx="56007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599BD5"/>
                </a:solidFill>
                <a:latin typeface="Roboto"/>
                <a:ea typeface="Roboto"/>
                <a:cs typeface="Roboto"/>
                <a:sym typeface="Roboto"/>
              </a:rPr>
              <a:t>What we do</a:t>
            </a:r>
            <a:endParaRPr sz="6000" b="0" i="0" u="none" strike="noStrike" cap="none">
              <a:solidFill>
                <a:srgbClr val="599B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6" descr="Mulher com cabelo escur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0275" y="1400500"/>
            <a:ext cx="680226" cy="9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5388" y="1400095"/>
            <a:ext cx="680226" cy="90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4222" y="1400575"/>
            <a:ext cx="744277" cy="90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45625" y="1400575"/>
            <a:ext cx="680225" cy="90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37938" y="1400563"/>
            <a:ext cx="680225" cy="9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GB" sz="6000" b="0" i="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ey things we have learnt</a:t>
            </a:r>
            <a:endParaRPr sz="6000">
              <a:solidFill>
                <a:schemeClr val="accent5"/>
              </a:solidFill>
            </a:endParaRPr>
          </a:p>
        </p:txBody>
      </p:sp>
      <p:grpSp>
        <p:nvGrpSpPr>
          <p:cNvPr id="162" name="Google Shape;162;p7"/>
          <p:cNvGrpSpPr/>
          <p:nvPr/>
        </p:nvGrpSpPr>
        <p:grpSpPr>
          <a:xfrm>
            <a:off x="5093208" y="858135"/>
            <a:ext cx="6263640" cy="5029201"/>
            <a:chOff x="0" y="237743"/>
            <a:chExt cx="6263640" cy="5029201"/>
          </a:xfrm>
        </p:grpSpPr>
        <p:sp>
          <p:nvSpPr>
            <p:cNvPr id="163" name="Google Shape;163;p7"/>
            <p:cNvSpPr/>
            <p:nvPr/>
          </p:nvSpPr>
          <p:spPr>
            <a:xfrm>
              <a:off x="0" y="237743"/>
              <a:ext cx="6263640" cy="120978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59057" y="296800"/>
              <a:ext cx="6145526" cy="109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GB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importance of the quality of the relationship between research/ researchers and the healthcare services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0" y="1510883"/>
              <a:ext cx="6263640" cy="1209780"/>
            </a:xfrm>
            <a:prstGeom prst="roundRect">
              <a:avLst>
                <a:gd name="adj" fmla="val 16667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59057" y="1569940"/>
              <a:ext cx="6145526" cy="109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GB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How to adapt the research to the adversities we encountered (covid pandemic, service turnover, political moment, change in municipal management)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0" y="2784024"/>
              <a:ext cx="6263640" cy="1209780"/>
            </a:xfrm>
            <a:prstGeom prst="roundRect">
              <a:avLst>
                <a:gd name="adj" fmla="val 16667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59057" y="2843081"/>
              <a:ext cx="6145526" cy="109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GB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How to use research tools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0" y="4057164"/>
              <a:ext cx="6263640" cy="120978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59057" y="4116221"/>
              <a:ext cx="6145526" cy="109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GB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things about doing research that you only learn doing research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GB" sz="5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5200" b="0" i="0" u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hat we </a:t>
            </a:r>
            <a:r>
              <a:rPr lang="en-GB" sz="5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enjoyed</a:t>
            </a:r>
            <a:endParaRPr sz="5200">
              <a:solidFill>
                <a:srgbClr val="00B0F0"/>
              </a:solidFill>
            </a:endParaRPr>
          </a:p>
        </p:txBody>
      </p:sp>
      <p:grpSp>
        <p:nvGrpSpPr>
          <p:cNvPr id="177" name="Google Shape;177;p8"/>
          <p:cNvGrpSpPr/>
          <p:nvPr/>
        </p:nvGrpSpPr>
        <p:grpSpPr>
          <a:xfrm>
            <a:off x="838200" y="1867886"/>
            <a:ext cx="10515600" cy="4274371"/>
            <a:chOff x="0" y="39086"/>
            <a:chExt cx="10515600" cy="4274371"/>
          </a:xfrm>
        </p:grpSpPr>
        <p:sp>
          <p:nvSpPr>
            <p:cNvPr id="178" name="Google Shape;178;p8"/>
            <p:cNvSpPr/>
            <p:nvPr/>
          </p:nvSpPr>
          <p:spPr>
            <a:xfrm>
              <a:off x="0" y="39086"/>
              <a:ext cx="10515600" cy="64759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31613" y="70699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GB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Teamwork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0" y="764441"/>
              <a:ext cx="10515600" cy="647595"/>
            </a:xfrm>
            <a:prstGeom prst="roundRect">
              <a:avLst>
                <a:gd name="adj" fmla="val 16667"/>
              </a:avLst>
            </a:prstGeom>
            <a:solidFill>
              <a:srgbClr val="53C1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31613" y="796054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GB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Incentives to our education and training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0" y="1489797"/>
              <a:ext cx="10515600" cy="647595"/>
            </a:xfrm>
            <a:prstGeom prst="roundRect">
              <a:avLst>
                <a:gd name="adj" fmla="val 16667"/>
              </a:avLst>
            </a:prstGeom>
            <a:solidFill>
              <a:srgbClr val="4EC7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31613" y="1521410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GB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Participating in congresses and seminars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0" y="2215152"/>
              <a:ext cx="10515600" cy="647595"/>
            </a:xfrm>
            <a:prstGeom prst="roundRect">
              <a:avLst>
                <a:gd name="adj" fmla="val 16667"/>
              </a:avLst>
            </a:prstGeom>
            <a:solidFill>
              <a:srgbClr val="49C0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31613" y="2246765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GB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Financial support and resources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0" y="2940507"/>
              <a:ext cx="10515600" cy="647595"/>
            </a:xfrm>
            <a:prstGeom prst="roundRect">
              <a:avLst>
                <a:gd name="adj" fmla="val 16667"/>
              </a:avLst>
            </a:prstGeom>
            <a:solidFill>
              <a:srgbClr val="49B84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31613" y="2972120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GB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multicentric aspect of the research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0" y="3665862"/>
              <a:ext cx="10515600" cy="647595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31613" y="3697475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GB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ECR workshops/ meetings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6000" b="0" i="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hat we found hard</a:t>
            </a:r>
            <a:endParaRPr sz="6000">
              <a:solidFill>
                <a:schemeClr val="accent5"/>
              </a:solidFill>
            </a:endParaRPr>
          </a:p>
        </p:txBody>
      </p:sp>
      <p:grpSp>
        <p:nvGrpSpPr>
          <p:cNvPr id="195" name="Google Shape;195;p9"/>
          <p:cNvGrpSpPr/>
          <p:nvPr/>
        </p:nvGrpSpPr>
        <p:grpSpPr>
          <a:xfrm>
            <a:off x="5093208" y="1308585"/>
            <a:ext cx="6263640" cy="4128301"/>
            <a:chOff x="0" y="688193"/>
            <a:chExt cx="6263640" cy="4128301"/>
          </a:xfrm>
        </p:grpSpPr>
        <p:sp>
          <p:nvSpPr>
            <p:cNvPr id="196" name="Google Shape;196;p9"/>
            <p:cNvSpPr/>
            <p:nvPr/>
          </p:nvSpPr>
          <p:spPr>
            <a:xfrm>
              <a:off x="0" y="688193"/>
              <a:ext cx="6263640" cy="131274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64083" y="752276"/>
              <a:ext cx="6135474" cy="1184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GB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Doing research during the pandemic 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0" y="2095973"/>
              <a:ext cx="6263640" cy="1312740"/>
            </a:xfrm>
            <a:prstGeom prst="roundRect">
              <a:avLst>
                <a:gd name="adj" fmla="val 1666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"/>
            <p:cNvSpPr txBox="1"/>
            <p:nvPr/>
          </p:nvSpPr>
          <p:spPr>
            <a:xfrm>
              <a:off x="64083" y="2160056"/>
              <a:ext cx="6135474" cy="1184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GB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Doing research in services that are going through a lot of difficulties 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0" y="3503754"/>
              <a:ext cx="6263640" cy="131274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 txBox="1"/>
            <p:nvPr/>
          </p:nvSpPr>
          <p:spPr>
            <a:xfrm>
              <a:off x="64083" y="3567837"/>
              <a:ext cx="6135474" cy="1184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GB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Instability of financing (continuity of research group)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Widescreen</PresentationFormat>
  <Paragraphs>181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</vt:lpstr>
      <vt:lpstr>Arial</vt:lpstr>
      <vt:lpstr>Calibri</vt:lpstr>
      <vt:lpstr>Tema do Office</vt:lpstr>
      <vt:lpstr>Early Career Researchers  Brazilian Team</vt:lpstr>
      <vt:lpstr>Who we are</vt:lpstr>
      <vt:lpstr>PowerPoint Presentation</vt:lpstr>
      <vt:lpstr>PowerPoint Presentation</vt:lpstr>
      <vt:lpstr>PowerPoint Presentation</vt:lpstr>
      <vt:lpstr>PowerPoint Presentation</vt:lpstr>
      <vt:lpstr>Key things we have learnt</vt:lpstr>
      <vt:lpstr>What we enjoyed</vt:lpstr>
      <vt:lpstr>What we found hard</vt:lpstr>
      <vt:lpstr>What we want to do next and what support we need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Career Researchers  Brazilian Team</dc:title>
  <dc:creator>Stephanie Pereira</dc:creator>
  <cp:lastModifiedBy>Sandi Dheensa</cp:lastModifiedBy>
  <cp:revision>1</cp:revision>
  <dcterms:created xsi:type="dcterms:W3CDTF">2022-03-15T18:57:19Z</dcterms:created>
  <dcterms:modified xsi:type="dcterms:W3CDTF">2022-04-26T13:24:42Z</dcterms:modified>
</cp:coreProperties>
</file>